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433" r:id="rId2"/>
    <p:sldId id="1463" r:id="rId3"/>
    <p:sldId id="1470" r:id="rId4"/>
    <p:sldId id="1471" r:id="rId5"/>
    <p:sldId id="1478" r:id="rId6"/>
    <p:sldId id="1476" r:id="rId7"/>
    <p:sldId id="1472" r:id="rId8"/>
    <p:sldId id="1479" r:id="rId9"/>
    <p:sldId id="1473" r:id="rId10"/>
    <p:sldId id="1480" r:id="rId11"/>
    <p:sldId id="1474" r:id="rId12"/>
    <p:sldId id="1475" r:id="rId13"/>
    <p:sldId id="1477" r:id="rId14"/>
  </p:sldIdLst>
  <p:sldSz cx="9906000" cy="6858000" type="A4"/>
  <p:notesSz cx="6761163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62" userDrawn="1">
          <p15:clr>
            <a:srgbClr val="A4A3A4"/>
          </p15:clr>
        </p15:guide>
        <p15:guide id="3" pos="6068" userDrawn="1">
          <p15:clr>
            <a:srgbClr val="A4A3A4"/>
          </p15:clr>
        </p15:guide>
        <p15:guide id="4" orient="horz" pos="638">
          <p15:clr>
            <a:srgbClr val="A4A3A4"/>
          </p15:clr>
        </p15:guide>
        <p15:guide id="5" orient="horz" pos="3969">
          <p15:clr>
            <a:srgbClr val="A4A3A4"/>
          </p15:clr>
        </p15:guide>
        <p15:guide id="6" orient="horz" pos="4065" userDrawn="1">
          <p15:clr>
            <a:srgbClr val="A4A3A4"/>
          </p15:clr>
        </p15:guide>
        <p15:guide id="7" pos="182">
          <p15:clr>
            <a:srgbClr val="A4A3A4"/>
          </p15:clr>
        </p15:guide>
        <p15:guide id="8" pos="6059">
          <p15:clr>
            <a:srgbClr val="A4A3A4"/>
          </p15:clr>
        </p15:guide>
        <p15:guide id="9" pos="3120" userDrawn="1">
          <p15:clr>
            <a:srgbClr val="A4A3A4"/>
          </p15:clr>
        </p15:guide>
        <p15:guide id="10" orient="horz" pos="3975">
          <p15:clr>
            <a:srgbClr val="A4A3A4"/>
          </p15:clr>
        </p15:guide>
        <p15:guide id="11" orient="horz" pos="2158">
          <p15:clr>
            <a:srgbClr val="A4A3A4"/>
          </p15:clr>
        </p15:guide>
        <p15:guide id="12" orient="horz" pos="641">
          <p15:clr>
            <a:srgbClr val="A4A3A4"/>
          </p15:clr>
        </p15:guide>
        <p15:guide id="13" orient="horz" pos="2161">
          <p15:clr>
            <a:srgbClr val="A4A3A4"/>
          </p15:clr>
        </p15:guide>
        <p15:guide id="14" pos="6057">
          <p15:clr>
            <a:srgbClr val="A4A3A4"/>
          </p15:clr>
        </p15:guide>
        <p15:guide id="15" pos="6064">
          <p15:clr>
            <a:srgbClr val="A4A3A4"/>
          </p15:clr>
        </p15:guide>
        <p15:guide id="16" orient="horz" pos="3980">
          <p15:clr>
            <a:srgbClr val="A4A3A4"/>
          </p15:clr>
        </p15:guide>
        <p15:guide id="17" orient="horz" pos="3974">
          <p15:clr>
            <a:srgbClr val="A4A3A4"/>
          </p15:clr>
        </p15:guide>
        <p15:guide id="18" orient="horz" pos="2157">
          <p15:clr>
            <a:srgbClr val="A4A3A4"/>
          </p15:clr>
        </p15:guide>
        <p15:guide id="19" orient="horz" pos="634">
          <p15:clr>
            <a:srgbClr val="A4A3A4"/>
          </p15:clr>
        </p15:guide>
        <p15:guide id="21" pos="179">
          <p15:clr>
            <a:srgbClr val="A4A3A4"/>
          </p15:clr>
        </p15:guide>
        <p15:guide id="2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3juwink" initials="s" lastIdx="1" clrIdx="0">
    <p:extLst>
      <p:ext uri="{19B8F6BF-5375-455C-9EA6-DF929625EA0E}">
        <p15:presenceInfo xmlns:p15="http://schemas.microsoft.com/office/powerpoint/2012/main" userId="s3juwin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A5E"/>
    <a:srgbClr val="EAEAEA"/>
    <a:srgbClr val="DDDDDD"/>
    <a:srgbClr val="E1801F"/>
    <a:srgbClr val="009BD2"/>
    <a:srgbClr val="D4D4D4"/>
    <a:srgbClr val="D9D9D9"/>
    <a:srgbClr val="D7D7D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95" autoAdjust="0"/>
    <p:restoredTop sz="94411" autoAdjust="0"/>
  </p:normalViewPr>
  <p:slideViewPr>
    <p:cSldViewPr snapToGrid="0">
      <p:cViewPr>
        <p:scale>
          <a:sx n="60" d="100"/>
          <a:sy n="60" d="100"/>
        </p:scale>
        <p:origin x="876" y="282"/>
      </p:cViewPr>
      <p:guideLst>
        <p:guide pos="262"/>
        <p:guide pos="6068"/>
        <p:guide orient="horz" pos="638"/>
        <p:guide orient="horz" pos="3969"/>
        <p:guide orient="horz" pos="4065"/>
        <p:guide pos="182"/>
        <p:guide pos="6059"/>
        <p:guide pos="3120"/>
        <p:guide orient="horz" pos="3975"/>
        <p:guide orient="horz" pos="2158"/>
        <p:guide orient="horz" pos="641"/>
        <p:guide orient="horz" pos="2161"/>
        <p:guide pos="6057"/>
        <p:guide pos="6064"/>
        <p:guide orient="horz" pos="3980"/>
        <p:guide orient="horz" pos="3974"/>
        <p:guide orient="horz" pos="2157"/>
        <p:guide orient="horz" pos="634"/>
        <p:guide pos="179"/>
        <p:guide pos="192"/>
      </p:guideLst>
    </p:cSldViewPr>
  </p:slideViewPr>
  <p:outlineViewPr>
    <p:cViewPr>
      <p:scale>
        <a:sx n="50" d="100"/>
        <a:sy n="50" d="100"/>
      </p:scale>
      <p:origin x="40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90" y="114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129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endParaRPr lang="de-DE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129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fld id="{8D3458C8-A68B-4A48-BD3C-A07C31469584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557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129" y="4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endParaRPr lang="de-DE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7388" y="744538"/>
            <a:ext cx="538638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089" y="4722197"/>
            <a:ext cx="4958993" cy="447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defTabSz="922153">
              <a:defRPr sz="1300"/>
            </a:lvl1pPr>
          </a:lstStyle>
          <a:p>
            <a:endParaRPr lang="de-DE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129" y="9444389"/>
            <a:ext cx="2930039" cy="498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271" tIns="46138" rIns="92271" bIns="46138" numCol="1" anchor="b" anchorCtr="0" compatLnSpc="1">
            <a:prstTxWarp prst="textNoShape">
              <a:avLst/>
            </a:prstTxWarp>
          </a:bodyPr>
          <a:lstStyle>
            <a:lvl1pPr algn="r" defTabSz="922153">
              <a:defRPr sz="1300"/>
            </a:lvl1pPr>
          </a:lstStyle>
          <a:p>
            <a:fld id="{D11C0EFE-F451-4C5C-B027-8D8F59ADCC86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730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00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9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8" algn="l" defTabSz="91428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200316"/>
          </a:xfrm>
          <a:prstGeom prst="rect">
            <a:avLst/>
          </a:prstGeom>
        </p:spPr>
        <p:txBody>
          <a:bodyPr/>
          <a:lstStyle>
            <a:lvl1pPr algn="ctr">
              <a:defRPr sz="3600" b="0">
                <a:solidFill>
                  <a:srgbClr val="038A5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3077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4442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41363" y="3103549"/>
            <a:ext cx="8420100" cy="1200316"/>
          </a:xfrm>
          <a:prstGeom prst="rect">
            <a:avLst/>
          </a:prstGeom>
        </p:spPr>
        <p:txBody>
          <a:bodyPr/>
          <a:lstStyle>
            <a:lvl1pPr algn="ctr">
              <a:defRPr sz="2800" b="0">
                <a:solidFill>
                  <a:srgbClr val="038A5E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730891" y="4372760"/>
            <a:ext cx="8438276" cy="8787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2700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andard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288925" y="91115"/>
            <a:ext cx="7328279" cy="583666"/>
          </a:xfrm>
          <a:prstGeom prst="rect">
            <a:avLst/>
          </a:prstGeom>
        </p:spPr>
        <p:txBody>
          <a:bodyPr lIns="108000" tIns="36000" rIns="108000" bIns="0" anchor="b" anchorCtr="0"/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288925" y="976596"/>
            <a:ext cx="9326563" cy="5279742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rgbClr val="038A5E"/>
                </a:solidFill>
              </a:defRPr>
            </a:lvl1pPr>
            <a:lvl2pPr marL="268288" indent="-182563">
              <a:buClr>
                <a:srgbClr val="038A5E"/>
              </a:buClr>
              <a:buFont typeface="Wingdings" panose="05000000000000000000" pitchFamily="2" charset="2"/>
              <a:buChar char="§"/>
              <a:tabLst>
                <a:tab pos="182563" algn="l"/>
              </a:tabLst>
              <a:defRPr sz="1600">
                <a:solidFill>
                  <a:schemeClr val="tx1"/>
                </a:solidFill>
              </a:defRPr>
            </a:lvl2pPr>
            <a:lvl3pPr marL="538163" indent="-182563">
              <a:buClr>
                <a:srgbClr val="038A5E"/>
              </a:buClr>
              <a:buFont typeface="Symbol" panose="05050102010706020507" pitchFamily="18" charset="2"/>
              <a:buChar char="-"/>
              <a:defRPr sz="1600">
                <a:solidFill>
                  <a:schemeClr val="tx1"/>
                </a:solidFill>
              </a:defRPr>
            </a:lvl3pPr>
            <a:lvl4pPr marL="892175" indent="-171450" defTabSz="989013">
              <a:buClr>
                <a:srgbClr val="038A5E"/>
              </a:buClr>
              <a:buFont typeface="Courier New" panose="02070309020205020404" pitchFamily="49" charset="0"/>
              <a:buChar char="o"/>
              <a:defRPr sz="1600">
                <a:solidFill>
                  <a:schemeClr val="tx1"/>
                </a:solidFill>
              </a:defRPr>
            </a:lvl4pPr>
            <a:lvl5pPr marL="1258888" indent="-182563">
              <a:buClr>
                <a:srgbClr val="038A5E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270643" y="6380163"/>
            <a:ext cx="4344845" cy="298450"/>
          </a:xfrm>
          <a:prstGeom prst="rect">
            <a:avLst/>
          </a:prstGeom>
        </p:spPr>
        <p:txBody>
          <a:bodyPr/>
          <a:lstStyle>
            <a:lvl1pPr marL="0" indent="0" algn="r">
              <a:defRPr lang="de-DE" sz="1000" dirty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342900" lvl="0" indent="-342900" algn="r" rtl="0" fontAlgn="base">
              <a:spcBef>
                <a:spcPct val="30000"/>
              </a:spcBef>
              <a:spcAft>
                <a:spcPct val="0"/>
              </a:spcAft>
            </a:pPr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898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288925" y="91115"/>
            <a:ext cx="7328279" cy="583666"/>
          </a:xfrm>
          <a:prstGeom prst="rect">
            <a:avLst/>
          </a:prstGeom>
        </p:spPr>
        <p:txBody>
          <a:bodyPr lIns="108000" tIns="36000" rIns="108000" bIns="0" anchor="b" anchorCtr="0"/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Titelmasterformat durch Klicken bearbeiten</a:t>
            </a:r>
          </a:p>
        </p:txBody>
      </p:sp>
      <p:sp>
        <p:nvSpPr>
          <p:cNvPr id="15" name="Inhaltsplatzhalter 2"/>
          <p:cNvSpPr>
            <a:spLocks noGrp="1"/>
          </p:cNvSpPr>
          <p:nvPr>
            <p:ph idx="1" hasCustomPrompt="1"/>
          </p:nvPr>
        </p:nvSpPr>
        <p:spPr>
          <a:xfrm>
            <a:off x="287774" y="981975"/>
            <a:ext cx="4644000" cy="5291918"/>
          </a:xfrm>
          <a:prstGeom prst="rect">
            <a:avLst/>
          </a:prstGeom>
        </p:spPr>
        <p:txBody>
          <a:bodyPr lIns="108000" tIns="36000" rIns="108000" bIns="36000"/>
          <a:lstStyle>
            <a:lvl1pPr marL="342000" indent="-342000">
              <a:spcBef>
                <a:spcPts val="648"/>
              </a:spcBef>
              <a:buClr>
                <a:srgbClr val="038A5E"/>
              </a:buClr>
              <a:buSzPct val="80000"/>
              <a:buFont typeface="Arial" panose="020B0604020202020204" pitchFamily="34" charset="0"/>
              <a:buNone/>
              <a:defRPr sz="1800" b="1" baseline="0">
                <a:solidFill>
                  <a:srgbClr val="038A5E"/>
                </a:solidFill>
              </a:defRPr>
            </a:lvl1pPr>
            <a:lvl2pPr marL="269875" indent="-180975">
              <a:spcBef>
                <a:spcPts val="600"/>
              </a:spcBef>
              <a:buClr>
                <a:srgbClr val="038A5E"/>
              </a:buClr>
              <a:buSzPct val="100000"/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</a:defRPr>
            </a:lvl2pPr>
            <a:lvl3pPr marL="534988" indent="-176213">
              <a:spcBef>
                <a:spcPts val="600"/>
              </a:spcBef>
              <a:buClr>
                <a:srgbClr val="038A5E"/>
              </a:buClr>
              <a:buSzPct val="100000"/>
              <a:buFont typeface="Symbol" panose="05050102010706020507" pitchFamily="18" charset="2"/>
              <a:buChar char="-"/>
              <a:defRPr sz="1600" b="0">
                <a:solidFill>
                  <a:schemeClr val="accent5">
                    <a:lumMod val="75000"/>
                  </a:schemeClr>
                </a:solidFill>
              </a:defRPr>
            </a:lvl3pPr>
            <a:lvl4pPr marL="896938" indent="-179388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600" b="0">
                <a:solidFill>
                  <a:schemeClr val="accent5">
                    <a:lumMod val="75000"/>
                  </a:schemeClr>
                </a:solidFill>
              </a:defRPr>
            </a:lvl4pPr>
            <a:lvl5pPr marL="1162050" indent="-269875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800" b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1" hasCustomPrompt="1"/>
          </p:nvPr>
        </p:nvSpPr>
        <p:spPr>
          <a:xfrm>
            <a:off x="4968769" y="981975"/>
            <a:ext cx="4644000" cy="5291918"/>
          </a:xfrm>
          <a:prstGeom prst="rect">
            <a:avLst/>
          </a:prstGeom>
        </p:spPr>
        <p:txBody>
          <a:bodyPr lIns="108000" tIns="36000" rIns="108000" bIns="36000"/>
          <a:lstStyle>
            <a:lvl1pPr marL="0" indent="0">
              <a:spcBef>
                <a:spcPts val="600"/>
              </a:spcBef>
              <a:buClr>
                <a:srgbClr val="038A5E"/>
              </a:buClr>
              <a:buSzPct val="80000"/>
              <a:buFont typeface="Arial" panose="020B0604020202020204" pitchFamily="34" charset="0"/>
              <a:buNone/>
              <a:defRPr sz="1800" b="1" baseline="0">
                <a:solidFill>
                  <a:srgbClr val="038A5E"/>
                </a:solidFill>
              </a:defRPr>
            </a:lvl1pPr>
            <a:lvl2pPr marL="268288" indent="-179388">
              <a:spcBef>
                <a:spcPts val="600"/>
              </a:spcBef>
              <a:buClr>
                <a:srgbClr val="038A5E"/>
              </a:buClr>
              <a:buSzPct val="100000"/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</a:defRPr>
            </a:lvl2pPr>
            <a:lvl3pPr marL="538163" indent="-179388">
              <a:spcBef>
                <a:spcPts val="600"/>
              </a:spcBef>
              <a:buClr>
                <a:srgbClr val="038A5E"/>
              </a:buClr>
              <a:buSzPct val="100000"/>
              <a:buFont typeface="Symbol" panose="05050102010706020507" pitchFamily="18" charset="2"/>
              <a:buChar char="-"/>
              <a:defRPr sz="1600" b="0">
                <a:solidFill>
                  <a:schemeClr val="accent5">
                    <a:lumMod val="75000"/>
                  </a:schemeClr>
                </a:solidFill>
              </a:defRPr>
            </a:lvl3pPr>
            <a:lvl4pPr marL="896938" indent="-179388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600" b="0">
                <a:solidFill>
                  <a:schemeClr val="accent5">
                    <a:lumMod val="75000"/>
                  </a:schemeClr>
                </a:solidFill>
              </a:defRPr>
            </a:lvl4pPr>
            <a:lvl5pPr marL="1162050" indent="-269875">
              <a:spcBef>
                <a:spcPts val="600"/>
              </a:spcBef>
              <a:buClr>
                <a:srgbClr val="038A5E"/>
              </a:buClr>
              <a:buFont typeface="Courier New" panose="02070309020205020404" pitchFamily="49" charset="0"/>
              <a:buChar char="o"/>
              <a:defRPr sz="1800" b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5561901" y="6387293"/>
            <a:ext cx="4053339" cy="354563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accent5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773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 bwMode="auto">
          <a:xfrm>
            <a:off x="287238" y="6396471"/>
            <a:ext cx="5027712" cy="38048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" tIns="36000" rIns="108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Wir Transformieren Bayern </a:t>
            </a:r>
            <a:r>
              <a:rPr lang="de-DE" sz="1000" baseline="0" dirty="0">
                <a:solidFill>
                  <a:schemeClr val="accent5"/>
                </a:solidFill>
              </a:rPr>
              <a:t>| 27.02.2023</a:t>
            </a:r>
            <a:br>
              <a:rPr kumimoji="0" lang="de-DE" sz="10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</a:br>
            <a:r>
              <a:rPr kumimoji="0" lang="de-DE" sz="1000" b="0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</a:rPr>
              <a:t>Folie </a:t>
            </a:r>
            <a:fld id="{8F3785A6-8AB3-4FE1-BF42-51D7820157F1}" type="slidenum">
              <a:rPr lang="de-DE" sz="1000" smtClean="0">
                <a:solidFill>
                  <a:schemeClr val="accent5"/>
                </a:solidFill>
              </a:rPr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1000" dirty="0">
                <a:solidFill>
                  <a:schemeClr val="accent5"/>
                </a:solidFill>
              </a:rPr>
              <a:t> </a:t>
            </a:r>
            <a:r>
              <a:rPr lang="de-DE" sz="1000" baseline="0" dirty="0">
                <a:solidFill>
                  <a:schemeClr val="accent5"/>
                </a:solidFill>
              </a:rPr>
              <a:t>| Biodiversität und Artenschutz | Luca Thomas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</a:endParaRPr>
          </a:p>
        </p:txBody>
      </p:sp>
      <p:sp>
        <p:nvSpPr>
          <p:cNvPr id="9" name="Rechteck 8"/>
          <p:cNvSpPr/>
          <p:nvPr userDrawn="1"/>
        </p:nvSpPr>
        <p:spPr bwMode="auto">
          <a:xfrm>
            <a:off x="291690" y="704186"/>
            <a:ext cx="7326000" cy="15389"/>
          </a:xfrm>
          <a:prstGeom prst="rect">
            <a:avLst/>
          </a:prstGeom>
          <a:solidFill>
            <a:srgbClr val="038A5E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723" y="289315"/>
            <a:ext cx="1723244" cy="5343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2" r:id="rId2"/>
    <p:sldLayoutId id="2147483697" r:id="rId3"/>
    <p:sldLayoutId id="2147483681" r:id="rId4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9BD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defRPr sz="1400">
          <a:solidFill>
            <a:srgbClr val="404040"/>
          </a:solidFill>
          <a:latin typeface="+mn-lt"/>
          <a:ea typeface="+mn-ea"/>
          <a:cs typeface="+mn-cs"/>
        </a:defRPr>
      </a:lvl1pPr>
      <a:lvl2pPr marL="381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"/>
        <a:defRPr sz="1400">
          <a:solidFill>
            <a:srgbClr val="404040"/>
          </a:solidFill>
          <a:latin typeface="+mn-lt"/>
        </a:defRPr>
      </a:lvl2pPr>
      <a:lvl3pPr marL="762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Symbol" pitchFamily="18" charset="2"/>
        <a:buChar char="-"/>
        <a:defRPr sz="1400">
          <a:solidFill>
            <a:srgbClr val="404040"/>
          </a:solidFill>
          <a:latin typeface="+mn-lt"/>
        </a:defRPr>
      </a:lvl3pPr>
      <a:lvl4pPr marL="1143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§"/>
        <a:defRPr sz="1400">
          <a:solidFill>
            <a:srgbClr val="404040"/>
          </a:solidFill>
          <a:latin typeface="+mn-lt"/>
        </a:defRPr>
      </a:lvl4pPr>
      <a:lvl5pPr marL="15240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5pPr>
      <a:lvl6pPr marL="19812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6pPr>
      <a:lvl7pPr marL="24384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7pPr>
      <a:lvl8pPr marL="28956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8pPr>
      <a:lvl9pPr marL="3352800" indent="-190500" algn="l" rtl="0" fontAlgn="base">
        <a:spcBef>
          <a:spcPct val="30000"/>
        </a:spcBef>
        <a:spcAft>
          <a:spcPct val="0"/>
        </a:spcAft>
        <a:buClr>
          <a:srgbClr val="009BD2"/>
        </a:buClr>
        <a:buFont typeface="Wingdings" pitchFamily="2" charset="2"/>
        <a:buChar char="Ø"/>
        <a:defRPr sz="1400">
          <a:solidFill>
            <a:srgbClr val="40404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tmuv.bayern.de/themen/boden/flaechensparen/verbrauchsbericht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sz="4400" dirty="0"/>
              <a:t>Biodiversität und Artenschutz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8424" y="3603303"/>
            <a:ext cx="7165075" cy="3665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1800" dirty="0"/>
              <a:t>Vortrag im Rahmen einer Infoveranstaltung zu den Forderungen und Hintergründen des Bündnisses Wir transformieren Bayern</a:t>
            </a:r>
            <a:br>
              <a:rPr lang="de-DE" sz="1800" dirty="0"/>
            </a:b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036FCBD-EE69-8EC4-5263-B34270B7B9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044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187AA980-9A36-E215-6AFF-3069E8820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76" y="1994145"/>
            <a:ext cx="8287912" cy="189807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CC8D393-7A6F-7401-7B1E-EFE8F1F764C4}"/>
              </a:ext>
            </a:extLst>
          </p:cNvPr>
          <p:cNvSpPr txBox="1"/>
          <p:nvPr/>
        </p:nvSpPr>
        <p:spPr>
          <a:xfrm>
            <a:off x="661076" y="3910155"/>
            <a:ext cx="495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https://kommunalwiki.boell.de/index.php/Aufgaben_der_Kommunen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CED491DE-76FC-0750-1BD6-D532B481EA07}"/>
              </a:ext>
            </a:extLst>
          </p:cNvPr>
          <p:cNvSpPr/>
          <p:nvPr/>
        </p:nvSpPr>
        <p:spPr bwMode="auto">
          <a:xfrm>
            <a:off x="3862137" y="3272589"/>
            <a:ext cx="505326" cy="264695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13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5. Entsiegelung und Biotopflächen</a:t>
            </a:r>
            <a:endParaRPr lang="de-DE" dirty="0"/>
          </a:p>
          <a:p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pic>
        <p:nvPicPr>
          <p:cNvPr id="6" name="Grafik 5" descr="Ein Bild, das Karte enthält.&#10;&#10;Automatisch generierte Beschreibung">
            <a:extLst>
              <a:ext uri="{FF2B5EF4-FFF2-40B4-BE49-F238E27FC236}">
                <a16:creationId xmlns:a16="http://schemas.microsoft.com/office/drawing/2014/main" id="{8D38B6AD-4003-00AA-55E3-26EA734541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44" y="1427602"/>
            <a:ext cx="3930734" cy="449577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BB704E3-2278-C426-14DB-E5A857934F05}"/>
              </a:ext>
            </a:extLst>
          </p:cNvPr>
          <p:cNvSpPr txBox="1"/>
          <p:nvPr/>
        </p:nvSpPr>
        <p:spPr>
          <a:xfrm>
            <a:off x="846304" y="5860804"/>
            <a:ext cx="360864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50" dirty="0"/>
              <a:t>https://www.lfu.bayern.de/umweltkommunal/flaechenmanagement/versiegelung/index.htm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DCB67E0-E64A-1945-7FFE-B133B9971BBB}"/>
              </a:ext>
            </a:extLst>
          </p:cNvPr>
          <p:cNvSpPr txBox="1"/>
          <p:nvPr/>
        </p:nvSpPr>
        <p:spPr>
          <a:xfrm>
            <a:off x="5243924" y="1698671"/>
            <a:ext cx="3493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Insgesamt 44,7 km</a:t>
            </a:r>
            <a:r>
              <a:rPr lang="de-DE" sz="1800" baseline="30000" dirty="0"/>
              <a:t> 2</a:t>
            </a:r>
            <a:r>
              <a:rPr lang="de-DE" sz="1800" dirty="0"/>
              <a:t> zwischen 2000 und 2015 versiegelt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54114FD-3CAF-344B-10C0-A69AC3056901}"/>
              </a:ext>
            </a:extLst>
          </p:cNvPr>
          <p:cNvSpPr txBox="1"/>
          <p:nvPr/>
        </p:nvSpPr>
        <p:spPr>
          <a:xfrm>
            <a:off x="5300364" y="2510594"/>
            <a:ext cx="421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Anstieg der Pro-Kopf Versiegelung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C6F3EF5-C3C1-B5FF-21BE-6AC6403D846A}"/>
              </a:ext>
            </a:extLst>
          </p:cNvPr>
          <p:cNvSpPr/>
          <p:nvPr/>
        </p:nvSpPr>
        <p:spPr bwMode="auto">
          <a:xfrm>
            <a:off x="5972162" y="3325748"/>
            <a:ext cx="338555" cy="858149"/>
          </a:xfrm>
          <a:prstGeom prst="rect">
            <a:avLst/>
          </a:prstGeom>
          <a:solidFill>
            <a:srgbClr val="038A5E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5E17DED-0766-4D02-BAB2-C511DE64351C}"/>
              </a:ext>
            </a:extLst>
          </p:cNvPr>
          <p:cNvSpPr/>
          <p:nvPr/>
        </p:nvSpPr>
        <p:spPr bwMode="auto">
          <a:xfrm>
            <a:off x="7151225" y="2897577"/>
            <a:ext cx="341195" cy="1286320"/>
          </a:xfrm>
          <a:prstGeom prst="rect">
            <a:avLst/>
          </a:prstGeom>
          <a:solidFill>
            <a:srgbClr val="038A5E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2C3F701-EFBA-94FC-5A0A-60FC30CEE57D}"/>
              </a:ext>
            </a:extLst>
          </p:cNvPr>
          <p:cNvCxnSpPr/>
          <p:nvPr/>
        </p:nvCxnSpPr>
        <p:spPr bwMode="auto">
          <a:xfrm>
            <a:off x="5383436" y="4183897"/>
            <a:ext cx="2724319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8203EEA6-4274-ECFB-7207-14C7D88A2494}"/>
              </a:ext>
            </a:extLst>
          </p:cNvPr>
          <p:cNvSpPr/>
          <p:nvPr/>
        </p:nvSpPr>
        <p:spPr bwMode="auto">
          <a:xfrm rot="19429059">
            <a:off x="6447817" y="3471699"/>
            <a:ext cx="563644" cy="211816"/>
          </a:xfrm>
          <a:prstGeom prst="rightArrow">
            <a:avLst/>
          </a:prstGeom>
          <a:solidFill>
            <a:schemeClr val="bg1"/>
          </a:solidFill>
          <a:ln w="285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70E4023-D9C1-45D4-FF1F-87F0D9ACE5FA}"/>
              </a:ext>
            </a:extLst>
          </p:cNvPr>
          <p:cNvSpPr txBox="1"/>
          <p:nvPr/>
        </p:nvSpPr>
        <p:spPr>
          <a:xfrm>
            <a:off x="5805751" y="4198386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2000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08115A68-4A18-536E-B8EF-FACF9B51E4D0}"/>
              </a:ext>
            </a:extLst>
          </p:cNvPr>
          <p:cNvSpPr txBox="1"/>
          <p:nvPr/>
        </p:nvSpPr>
        <p:spPr>
          <a:xfrm>
            <a:off x="7019633" y="4217113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2015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9FD1023-D4B9-BB9E-4501-7CD99C1F9D5D}"/>
              </a:ext>
            </a:extLst>
          </p:cNvPr>
          <p:cNvSpPr txBox="1"/>
          <p:nvPr/>
        </p:nvSpPr>
        <p:spPr>
          <a:xfrm rot="5400000">
            <a:off x="6822333" y="3444118"/>
            <a:ext cx="100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330 m</a:t>
            </a:r>
            <a:r>
              <a:rPr lang="de-DE" sz="1600" b="1" baseline="30000" dirty="0">
                <a:solidFill>
                  <a:schemeClr val="bg1"/>
                </a:solidFill>
              </a:rPr>
              <a:t>2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839D3D49-7857-F796-4074-4CB55F216724}"/>
              </a:ext>
            </a:extLst>
          </p:cNvPr>
          <p:cNvSpPr txBox="1"/>
          <p:nvPr/>
        </p:nvSpPr>
        <p:spPr>
          <a:xfrm rot="5400000">
            <a:off x="5600257" y="3716389"/>
            <a:ext cx="10562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277 m</a:t>
            </a:r>
            <a:r>
              <a:rPr lang="de-DE" sz="1600" b="1" baseline="30000" dirty="0">
                <a:solidFill>
                  <a:schemeClr val="bg1"/>
                </a:solidFill>
              </a:rPr>
              <a:t>2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1505EF0-0B20-5C33-5ADA-61A364831ECB}"/>
              </a:ext>
            </a:extLst>
          </p:cNvPr>
          <p:cNvSpPr txBox="1"/>
          <p:nvPr/>
        </p:nvSpPr>
        <p:spPr>
          <a:xfrm>
            <a:off x="5300364" y="4626532"/>
            <a:ext cx="460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Flächenversiegelung in Bayern pro Tag 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60245A6-8247-58EA-2DA9-01402C95E097}"/>
              </a:ext>
            </a:extLst>
          </p:cNvPr>
          <p:cNvSpPr/>
          <p:nvPr/>
        </p:nvSpPr>
        <p:spPr bwMode="auto">
          <a:xfrm>
            <a:off x="5957990" y="5055154"/>
            <a:ext cx="352728" cy="1286320"/>
          </a:xfrm>
          <a:prstGeom prst="rect">
            <a:avLst/>
          </a:prstGeom>
          <a:solidFill>
            <a:srgbClr val="038A5E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A0EC3927-2DE9-0961-DDA5-1935531821B3}"/>
              </a:ext>
            </a:extLst>
          </p:cNvPr>
          <p:cNvSpPr/>
          <p:nvPr/>
        </p:nvSpPr>
        <p:spPr bwMode="auto">
          <a:xfrm>
            <a:off x="7158023" y="5499035"/>
            <a:ext cx="334397" cy="842437"/>
          </a:xfrm>
          <a:prstGeom prst="rect">
            <a:avLst/>
          </a:prstGeom>
          <a:solidFill>
            <a:srgbClr val="038A5E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43DF785C-AE58-5AF5-A555-30E3B142F791}"/>
              </a:ext>
            </a:extLst>
          </p:cNvPr>
          <p:cNvCxnSpPr/>
          <p:nvPr/>
        </p:nvCxnSpPr>
        <p:spPr bwMode="auto">
          <a:xfrm>
            <a:off x="5383436" y="6341473"/>
            <a:ext cx="2724319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Pfeil: nach rechts 24">
            <a:extLst>
              <a:ext uri="{FF2B5EF4-FFF2-40B4-BE49-F238E27FC236}">
                <a16:creationId xmlns:a16="http://schemas.microsoft.com/office/drawing/2014/main" id="{2F32DA31-B29A-609B-7FD5-3645B51B6D38}"/>
              </a:ext>
            </a:extLst>
          </p:cNvPr>
          <p:cNvSpPr/>
          <p:nvPr/>
        </p:nvSpPr>
        <p:spPr bwMode="auto">
          <a:xfrm rot="1725681">
            <a:off x="6447817" y="5629275"/>
            <a:ext cx="563644" cy="211816"/>
          </a:xfrm>
          <a:prstGeom prst="rightArrow">
            <a:avLst/>
          </a:prstGeom>
          <a:solidFill>
            <a:schemeClr val="bg1"/>
          </a:solidFill>
          <a:ln w="285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DB3C488-56B7-D37E-80A7-6C9C2B687A92}"/>
              </a:ext>
            </a:extLst>
          </p:cNvPr>
          <p:cNvSpPr txBox="1"/>
          <p:nvPr/>
        </p:nvSpPr>
        <p:spPr>
          <a:xfrm>
            <a:off x="5805751" y="6355962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2000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B7B1CA5-1567-F0B1-9A29-82C2F2B1054B}"/>
              </a:ext>
            </a:extLst>
          </p:cNvPr>
          <p:cNvSpPr txBox="1"/>
          <p:nvPr/>
        </p:nvSpPr>
        <p:spPr>
          <a:xfrm>
            <a:off x="7019633" y="6374689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2015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66BA8166-E234-98DD-E953-1A0D765AAFE3}"/>
              </a:ext>
            </a:extLst>
          </p:cNvPr>
          <p:cNvSpPr txBox="1"/>
          <p:nvPr/>
        </p:nvSpPr>
        <p:spPr>
          <a:xfrm rot="5400000">
            <a:off x="6822333" y="5923248"/>
            <a:ext cx="1009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5 ha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D3DE948-0E76-7139-F07D-D1CB92A60FA7}"/>
              </a:ext>
            </a:extLst>
          </p:cNvPr>
          <p:cNvSpPr txBox="1"/>
          <p:nvPr/>
        </p:nvSpPr>
        <p:spPr>
          <a:xfrm rot="5400000">
            <a:off x="5586094" y="5657707"/>
            <a:ext cx="105620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1" dirty="0">
                <a:solidFill>
                  <a:schemeClr val="bg1"/>
                </a:solidFill>
              </a:rPr>
              <a:t>11,6 ha</a:t>
            </a: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6D90745B-0578-F3DD-3328-33E4D754643A}"/>
              </a:ext>
            </a:extLst>
          </p:cNvPr>
          <p:cNvSpPr/>
          <p:nvPr/>
        </p:nvSpPr>
        <p:spPr bwMode="auto">
          <a:xfrm>
            <a:off x="4933429" y="1785231"/>
            <a:ext cx="300485" cy="20891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5D777DA-F784-BD07-52CD-4246D889719C}"/>
              </a:ext>
            </a:extLst>
          </p:cNvPr>
          <p:cNvSpPr/>
          <p:nvPr/>
        </p:nvSpPr>
        <p:spPr bwMode="auto">
          <a:xfrm>
            <a:off x="5233914" y="2874667"/>
            <a:ext cx="2995686" cy="1693051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5559B55-8FD8-73E8-4901-736957D9BBA4}"/>
              </a:ext>
            </a:extLst>
          </p:cNvPr>
          <p:cNvSpPr txBox="1"/>
          <p:nvPr/>
        </p:nvSpPr>
        <p:spPr>
          <a:xfrm>
            <a:off x="4413759" y="6597492"/>
            <a:ext cx="68854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https://www.stmuv.bayern.de/themen/boden/flaechensparen/verbrauchsbericht.htm</a:t>
            </a:r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013B8EB-026F-3F32-0AF6-FA1CF6F73B23}"/>
              </a:ext>
            </a:extLst>
          </p:cNvPr>
          <p:cNvSpPr/>
          <p:nvPr/>
        </p:nvSpPr>
        <p:spPr bwMode="auto">
          <a:xfrm>
            <a:off x="4454949" y="5010233"/>
            <a:ext cx="5314573" cy="1825143"/>
          </a:xfrm>
          <a:prstGeom prst="rect">
            <a:avLst/>
          </a:prstGeom>
          <a:solidFill>
            <a:schemeClr val="bg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2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  <p:bldP spid="30" grpId="0" animBg="1"/>
      <p:bldP spid="31" grpId="0" animBg="1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pic>
        <p:nvPicPr>
          <p:cNvPr id="6" name="Grafik 5" descr="Ein Bild, das Baum, draußen, Person enthält.&#10;&#10;Automatisch generierte Beschreibung">
            <a:extLst>
              <a:ext uri="{FF2B5EF4-FFF2-40B4-BE49-F238E27FC236}">
                <a16:creationId xmlns:a16="http://schemas.microsoft.com/office/drawing/2014/main" id="{FCB53F33-08B6-CF42-701C-3D45450857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67" y="1384797"/>
            <a:ext cx="3499442" cy="2332961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F509575-6576-94BC-6FC9-A8A68ED59800}"/>
              </a:ext>
            </a:extLst>
          </p:cNvPr>
          <p:cNvSpPr txBox="1"/>
          <p:nvPr/>
        </p:nvSpPr>
        <p:spPr>
          <a:xfrm>
            <a:off x="445167" y="3729516"/>
            <a:ext cx="495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https://diesummer.de/projekt-urbane-insektenbiotope/</a:t>
            </a:r>
          </a:p>
        </p:txBody>
      </p:sp>
      <p:pic>
        <p:nvPicPr>
          <p:cNvPr id="12" name="Grafik 11" descr="Ein Bild, das draußen, Himmel, Gras, Pflanze enthält.&#10;&#10;Automatisch generierte Beschreibung">
            <a:extLst>
              <a:ext uri="{FF2B5EF4-FFF2-40B4-BE49-F238E27FC236}">
                <a16:creationId xmlns:a16="http://schemas.microsoft.com/office/drawing/2014/main" id="{044020C6-81C0-2ECB-45F6-25EE985DFF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26" y="4018273"/>
            <a:ext cx="2776324" cy="2082243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9694AF0C-68E9-CD20-C6DA-AAC8DCCA5A4E}"/>
              </a:ext>
            </a:extLst>
          </p:cNvPr>
          <p:cNvSpPr txBox="1"/>
          <p:nvPr/>
        </p:nvSpPr>
        <p:spPr>
          <a:xfrm>
            <a:off x="806726" y="6112274"/>
            <a:ext cx="49509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https://diesummer.de/bunter_huegel/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F67A168-D953-189F-3D72-02305F4420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81" y="1214904"/>
            <a:ext cx="4048269" cy="5029224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3F517B48-E8C6-C650-11C8-D09C7AA0ED1E}"/>
              </a:ext>
            </a:extLst>
          </p:cNvPr>
          <p:cNvSpPr txBox="1"/>
          <p:nvPr/>
        </p:nvSpPr>
        <p:spPr>
          <a:xfrm>
            <a:off x="6620769" y="5823517"/>
            <a:ext cx="495701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https://diesummer.de/hortus-hammerstatt/</a:t>
            </a:r>
          </a:p>
        </p:txBody>
      </p:sp>
      <p:pic>
        <p:nvPicPr>
          <p:cNvPr id="20" name="Grafik 1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8D732A69-6B01-8F1C-F6EF-DF1AA731C4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772" y="3901764"/>
            <a:ext cx="1913061" cy="82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29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A1F062A-2C04-5FC6-4269-8F775BFFD0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9437" y="2785343"/>
            <a:ext cx="9326563" cy="643657"/>
          </a:xfrm>
        </p:spPr>
        <p:txBody>
          <a:bodyPr/>
          <a:lstStyle/>
          <a:p>
            <a:r>
              <a:rPr lang="de-DE" sz="3200" dirty="0"/>
              <a:t>Vielen Dank für Ihre Aufmerksamkeit!</a:t>
            </a:r>
          </a:p>
          <a:p>
            <a:endParaRPr lang="de-DE" sz="3200" dirty="0"/>
          </a:p>
          <a:p>
            <a:r>
              <a:rPr lang="de-DE" sz="2400" dirty="0"/>
              <a:t>Noch Fragen?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47265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Inhalt</a:t>
            </a:r>
          </a:p>
          <a:p>
            <a:endParaRPr lang="de-DE" dirty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000" b="0" dirty="0">
                <a:solidFill>
                  <a:schemeClr val="tx1"/>
                </a:solidFill>
              </a:rPr>
              <a:t>Forderungen Kurzfassung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000" b="0" dirty="0">
                <a:solidFill>
                  <a:schemeClr val="tx1"/>
                </a:solidFill>
              </a:rPr>
              <a:t>Allgemeine Infos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000" b="0" dirty="0">
                <a:solidFill>
                  <a:schemeClr val="tx1"/>
                </a:solidFill>
              </a:rPr>
              <a:t>Ausweitung der Schutzgebiete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000" b="0" dirty="0">
                <a:solidFill>
                  <a:schemeClr val="tx1"/>
                </a:solidFill>
              </a:rPr>
              <a:t>Biodiversitätsschutz als kommunale Pflichtaufgabe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de-DE" sz="2000" b="0" dirty="0">
                <a:solidFill>
                  <a:schemeClr val="tx1"/>
                </a:solidFill>
              </a:rPr>
              <a:t>Entsiegelung und Biotopflächen</a:t>
            </a:r>
          </a:p>
          <a:p>
            <a:pPr marL="85725" lvl="1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4502734-647B-87A6-2EF0-351379BFA7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2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1. Forderungen Kurzfassung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10C89C2-0823-8149-954E-F97B16F79849}"/>
              </a:ext>
            </a:extLst>
          </p:cNvPr>
          <p:cNvSpPr txBox="1"/>
          <p:nvPr/>
        </p:nvSpPr>
        <p:spPr>
          <a:xfrm>
            <a:off x="1146411" y="1994145"/>
            <a:ext cx="766657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bestehenden 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gesetzlichen Schutzgebiete </a:t>
            </a: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Bayern müssen im Einklang mit einer Forderung des Weltklimarates und dem EU-Parlament auf mindestens 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der Landesfläche </a:t>
            </a: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erweitert werden. (…) Das durch den Menschen ausgelöste extrem schnelle Artensterben muss begrenzt werden. Speziell Moore als effektive CO2-Senken sollen unter Schutz gestellt und wieder neu vernässt werden.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4886B3C-64E4-BE64-A9BF-87C0A1FE4C9F}"/>
              </a:ext>
            </a:extLst>
          </p:cNvPr>
          <p:cNvSpPr txBox="1"/>
          <p:nvPr/>
        </p:nvSpPr>
        <p:spPr>
          <a:xfrm>
            <a:off x="1146411" y="3540465"/>
            <a:ext cx="766657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800"/>
              </a:spcAft>
            </a:pP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Biodiversitätsschutz soll 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Pflichtaufgabe für die Gemeinden </a:t>
            </a: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werden, sowohl außerhalb als auch innerhalb der Siedlungsgebiete. Er muss bereits im 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Planungsprozess</a:t>
            </a: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mitgedacht werden, zum Beispiel durch eine Beschränkung von so genannten Schottergärten. </a:t>
            </a: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E1B09D3-5DA8-0913-48FD-057CF05856B2}"/>
              </a:ext>
            </a:extLst>
          </p:cNvPr>
          <p:cNvSpPr txBox="1"/>
          <p:nvPr/>
        </p:nvSpPr>
        <p:spPr>
          <a:xfrm>
            <a:off x="1146412" y="4594343"/>
            <a:ext cx="766657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Außerdem sollen Gemeinden verpflichtet werden, sich aktiv für 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Entsiegelung</a:t>
            </a: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nicht mehr genutzter Flächen einsetzen und proaktiv </a:t>
            </a:r>
            <a:r>
              <a:rPr lang="de-DE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Biotopflächen</a:t>
            </a:r>
            <a:r>
              <a:rPr lang="de-DE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den Gemeinden ausweisen und bearbeiten.</a:t>
            </a:r>
            <a:endParaRPr lang="de-DE" sz="16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7A7C783-4BFE-2852-1BA8-C847DA406B13}"/>
              </a:ext>
            </a:extLst>
          </p:cNvPr>
          <p:cNvSpPr txBox="1"/>
          <p:nvPr/>
        </p:nvSpPr>
        <p:spPr>
          <a:xfrm>
            <a:off x="640651" y="1994145"/>
            <a:ext cx="70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1.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1A870EF-693D-EF26-BB51-96DFE9AAB837}"/>
              </a:ext>
            </a:extLst>
          </p:cNvPr>
          <p:cNvSpPr txBox="1"/>
          <p:nvPr/>
        </p:nvSpPr>
        <p:spPr>
          <a:xfrm>
            <a:off x="640651" y="3501735"/>
            <a:ext cx="70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2.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E8B08D2-FA84-4610-FBA8-14A228553786}"/>
              </a:ext>
            </a:extLst>
          </p:cNvPr>
          <p:cNvSpPr txBox="1"/>
          <p:nvPr/>
        </p:nvSpPr>
        <p:spPr>
          <a:xfrm>
            <a:off x="640651" y="4617426"/>
            <a:ext cx="703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5882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2. Allgemeine Infos</a:t>
            </a:r>
            <a:endParaRPr lang="de-DE" dirty="0"/>
          </a:p>
          <a:p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pic>
        <p:nvPicPr>
          <p:cNvPr id="5" name="Grafik 4" descr="Die planetaren Grenzen im Kontext der Bioökonomie - NABU">
            <a:extLst>
              <a:ext uri="{FF2B5EF4-FFF2-40B4-BE49-F238E27FC236}">
                <a16:creationId xmlns:a16="http://schemas.microsoft.com/office/drawing/2014/main" id="{24F5C723-6CF1-9743-9601-FAE5D313C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4" y="1414463"/>
            <a:ext cx="7062078" cy="470539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BB7FE910-3286-0B82-1918-85FB2EA50D3D}"/>
              </a:ext>
            </a:extLst>
          </p:cNvPr>
          <p:cNvSpPr/>
          <p:nvPr/>
        </p:nvSpPr>
        <p:spPr bwMode="auto">
          <a:xfrm>
            <a:off x="1665027" y="1542197"/>
            <a:ext cx="1992574" cy="111911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76FAA67-7B3C-402E-1545-4CDDD7F26B01}"/>
              </a:ext>
            </a:extLst>
          </p:cNvPr>
          <p:cNvSpPr txBox="1"/>
          <p:nvPr/>
        </p:nvSpPr>
        <p:spPr>
          <a:xfrm>
            <a:off x="3657601" y="6093745"/>
            <a:ext cx="49541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https://www.nabu.de/umwelt-und-ressourcen/nachhaltiges-wirtschaften/biooekonomie/29190.html</a:t>
            </a:r>
            <a:endParaRPr lang="de-DE" dirty="0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C292C4E7-6092-56EA-E78D-4DF5427313DD}"/>
              </a:ext>
            </a:extLst>
          </p:cNvPr>
          <p:cNvSpPr/>
          <p:nvPr/>
        </p:nvSpPr>
        <p:spPr bwMode="auto">
          <a:xfrm>
            <a:off x="6557774" y="4484798"/>
            <a:ext cx="368489" cy="23542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3D1A6BF3-3AAA-F6E0-706D-7FABA58F7E4E}"/>
              </a:ext>
            </a:extLst>
          </p:cNvPr>
          <p:cNvSpPr/>
          <p:nvPr/>
        </p:nvSpPr>
        <p:spPr bwMode="auto">
          <a:xfrm>
            <a:off x="6585900" y="5104560"/>
            <a:ext cx="368489" cy="23542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AA4A6CF-6577-D104-8240-5100E4AE162E}"/>
              </a:ext>
            </a:extLst>
          </p:cNvPr>
          <p:cNvSpPr txBox="1"/>
          <p:nvPr/>
        </p:nvSpPr>
        <p:spPr>
          <a:xfrm>
            <a:off x="6926263" y="4435038"/>
            <a:ext cx="2766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Aussterberate 10-100fach erhöht (</a:t>
            </a:r>
            <a:r>
              <a:rPr lang="de-DE" sz="1600" dirty="0" err="1"/>
              <a:t>Rickets</a:t>
            </a:r>
            <a:r>
              <a:rPr lang="de-DE" sz="1600" dirty="0"/>
              <a:t> et al. 2005)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E9B49D6-9B93-EAFE-7708-A0FF53768996}"/>
              </a:ext>
            </a:extLst>
          </p:cNvPr>
          <p:cNvSpPr txBox="1"/>
          <p:nvPr/>
        </p:nvSpPr>
        <p:spPr>
          <a:xfrm>
            <a:off x="6954389" y="5022901"/>
            <a:ext cx="2941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Mehr als 25% der Säugetierarten vom Aussterben bedroht (WWF)</a:t>
            </a:r>
          </a:p>
        </p:txBody>
      </p:sp>
    </p:spTree>
    <p:extLst>
      <p:ext uri="{BB962C8B-B14F-4D97-AF65-F5344CB8AC3E}">
        <p14:creationId xmlns:p14="http://schemas.microsoft.com/office/powerpoint/2010/main" val="132760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062121BF-15AD-054D-029F-9997047D640A}"/>
              </a:ext>
            </a:extLst>
          </p:cNvPr>
          <p:cNvSpPr txBox="1"/>
          <p:nvPr/>
        </p:nvSpPr>
        <p:spPr>
          <a:xfrm>
            <a:off x="409432" y="1248172"/>
            <a:ext cx="7697338" cy="2720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rgbClr val="038A5E"/>
                </a:solidFill>
              </a:rPr>
              <a:t>Die wichtigsten Gründe für das Artensterben</a:t>
            </a:r>
          </a:p>
          <a:p>
            <a:endParaRPr lang="de-DE" sz="1800" dirty="0"/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Landnutzungsänderungen (z.B. Rodung von Wald für landwirtschaftliche Flächen)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Intensive Landwirtschaft (Monokultur, Düngemittel, Pestizide)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Klimakrise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Invasive Arten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Sonstige Verschmutzung (z.B. Industrie-Abgase)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4FD16985-1FB4-5A88-DD2E-D5C32EA9E79C}"/>
              </a:ext>
            </a:extLst>
          </p:cNvPr>
          <p:cNvSpPr/>
          <p:nvPr/>
        </p:nvSpPr>
        <p:spPr bwMode="auto">
          <a:xfrm>
            <a:off x="968992" y="4596321"/>
            <a:ext cx="2415654" cy="693371"/>
          </a:xfrm>
          <a:prstGeom prst="roundRect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Schädliche Umwelteinwirkungen</a:t>
            </a: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339E3590-17A7-E07C-8ED1-0087039AD86E}"/>
              </a:ext>
            </a:extLst>
          </p:cNvPr>
          <p:cNvSpPr/>
          <p:nvPr/>
        </p:nvSpPr>
        <p:spPr bwMode="auto">
          <a:xfrm>
            <a:off x="4313095" y="4749555"/>
            <a:ext cx="1525470" cy="386904"/>
          </a:xfrm>
          <a:prstGeom prst="roundRect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Biodiversität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E33EAE03-84FD-0457-B2D0-C7C1A36C2D14}"/>
              </a:ext>
            </a:extLst>
          </p:cNvPr>
          <p:cNvSpPr/>
          <p:nvPr/>
        </p:nvSpPr>
        <p:spPr bwMode="auto">
          <a:xfrm>
            <a:off x="6905684" y="4749554"/>
            <a:ext cx="1320421" cy="386904"/>
          </a:xfrm>
          <a:prstGeom prst="roundRect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Resilienz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3A583202-395D-1E9B-BD5B-03D879341EE0}"/>
              </a:ext>
            </a:extLst>
          </p:cNvPr>
          <p:cNvSpPr/>
          <p:nvPr/>
        </p:nvSpPr>
        <p:spPr bwMode="auto">
          <a:xfrm>
            <a:off x="3507475" y="4889418"/>
            <a:ext cx="600501" cy="147149"/>
          </a:xfrm>
          <a:prstGeom prst="rightArrow">
            <a:avLst/>
          </a:prstGeom>
          <a:solidFill>
            <a:srgbClr val="FF0000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BCF7D61D-6E08-8A62-983C-85952492C226}"/>
              </a:ext>
            </a:extLst>
          </p:cNvPr>
          <p:cNvSpPr/>
          <p:nvPr/>
        </p:nvSpPr>
        <p:spPr bwMode="auto">
          <a:xfrm>
            <a:off x="6071874" y="4873789"/>
            <a:ext cx="600501" cy="147149"/>
          </a:xfrm>
          <a:prstGeom prst="rightArrow">
            <a:avLst/>
          </a:prstGeom>
          <a:solidFill>
            <a:srgbClr val="FF0000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E6A8AEFF-B1BD-5B8D-1C4F-0ABF9879CAEF}"/>
              </a:ext>
            </a:extLst>
          </p:cNvPr>
          <p:cNvGrpSpPr/>
          <p:nvPr/>
        </p:nvGrpSpPr>
        <p:grpSpPr>
          <a:xfrm>
            <a:off x="2216134" y="5200340"/>
            <a:ext cx="5207513" cy="552291"/>
            <a:chOff x="2093304" y="5431809"/>
            <a:chExt cx="5207513" cy="552291"/>
          </a:xfrm>
        </p:grpSpPr>
        <p:sp>
          <p:nvSpPr>
            <p:cNvPr id="13" name="Pfeil: nach rechts 12">
              <a:extLst>
                <a:ext uri="{FF2B5EF4-FFF2-40B4-BE49-F238E27FC236}">
                  <a16:creationId xmlns:a16="http://schemas.microsoft.com/office/drawing/2014/main" id="{5448262E-77D8-32FB-31B1-BCC3D7CFF209}"/>
                </a:ext>
              </a:extLst>
            </p:cNvPr>
            <p:cNvSpPr/>
            <p:nvPr/>
          </p:nvSpPr>
          <p:spPr bwMode="auto">
            <a:xfrm rot="16200000">
              <a:off x="1981799" y="5694723"/>
              <a:ext cx="380854" cy="157843"/>
            </a:xfrm>
            <a:prstGeom prst="rightArrow">
              <a:avLst/>
            </a:prstGeom>
            <a:solidFill>
              <a:srgbClr val="FF0000"/>
            </a:solidFill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910BF84A-1FA6-C9E8-EECE-93D106912D08}"/>
                </a:ext>
              </a:extLst>
            </p:cNvPr>
            <p:cNvCxnSpPr/>
            <p:nvPr/>
          </p:nvCxnSpPr>
          <p:spPr bwMode="auto">
            <a:xfrm>
              <a:off x="2172226" y="5964072"/>
              <a:ext cx="5128591" cy="0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5351EFE-63D2-5257-7F17-8EBC48492993}"/>
                </a:ext>
              </a:extLst>
            </p:cNvPr>
            <p:cNvCxnSpPr/>
            <p:nvPr/>
          </p:nvCxnSpPr>
          <p:spPr bwMode="auto">
            <a:xfrm>
              <a:off x="7300817" y="5431809"/>
              <a:ext cx="0" cy="552291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7906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06AED23-4762-3C55-EFDB-0956BD6B09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72" y="1045109"/>
            <a:ext cx="3254209" cy="4594178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E113CEE-201E-F020-A3B7-100CC6A8BD3D}"/>
              </a:ext>
            </a:extLst>
          </p:cNvPr>
          <p:cNvSpPr txBox="1"/>
          <p:nvPr/>
        </p:nvSpPr>
        <p:spPr>
          <a:xfrm>
            <a:off x="556572" y="5639287"/>
            <a:ext cx="29781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https://biologischevielfalt.bfn.de/infothek/veroeffentlichungen.html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9C9470AB-1493-1DDE-6E92-E7B0570FED45}"/>
              </a:ext>
            </a:extLst>
          </p:cNvPr>
          <p:cNvSpPr/>
          <p:nvPr/>
        </p:nvSpPr>
        <p:spPr bwMode="auto">
          <a:xfrm>
            <a:off x="4259048" y="3126717"/>
            <a:ext cx="368489" cy="23542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CFB178B-BC84-93C7-28B3-4CD20E886779}"/>
              </a:ext>
            </a:extLst>
          </p:cNvPr>
          <p:cNvSpPr txBox="1"/>
          <p:nvPr/>
        </p:nvSpPr>
        <p:spPr>
          <a:xfrm>
            <a:off x="4339823" y="2900646"/>
            <a:ext cx="5280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sz="1600" dirty="0"/>
              <a:t>Vergrößerung der Schutzgebiete, Zunahme von ökologischem Landbau, Verringerung des Eintrages von Stickstoff und Verringerung des Flächenverbrauchs als Erfolge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CDEF658-9881-96EF-8566-69BBCE6568DC}"/>
              </a:ext>
            </a:extLst>
          </p:cNvPr>
          <p:cNvSpPr txBox="1"/>
          <p:nvPr/>
        </p:nvSpPr>
        <p:spPr>
          <a:xfrm>
            <a:off x="4025082" y="1703907"/>
            <a:ext cx="4749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Umsetzung internationaler Verpflichtungen (CBD-Abkommen, EU) auf nationaler Ebene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0CE9347-63BF-312B-9565-E9278A315DB7}"/>
              </a:ext>
            </a:extLst>
          </p:cNvPr>
          <p:cNvSpPr txBox="1"/>
          <p:nvPr/>
        </p:nvSpPr>
        <p:spPr>
          <a:xfrm>
            <a:off x="4026219" y="1259686"/>
            <a:ext cx="111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Ziel:</a:t>
            </a:r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93C51DD8-D7D6-22DE-5518-C3CAC7144907}"/>
              </a:ext>
            </a:extLst>
          </p:cNvPr>
          <p:cNvSpPr/>
          <p:nvPr/>
        </p:nvSpPr>
        <p:spPr bwMode="auto">
          <a:xfrm>
            <a:off x="4253170" y="4120604"/>
            <a:ext cx="368489" cy="23542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935E5CB-2D7D-DA47-7ABD-E18D0C22E753}"/>
              </a:ext>
            </a:extLst>
          </p:cNvPr>
          <p:cNvSpPr txBox="1"/>
          <p:nvPr/>
        </p:nvSpPr>
        <p:spPr>
          <a:xfrm>
            <a:off x="4778852" y="4011927"/>
            <a:ext cx="474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„Dieser Bericht belegt, dass wir seit 2007, aber gerade auch in den letzten Jahren, große Fortschritte erreicht haben.“</a:t>
            </a:r>
            <a:endParaRPr lang="de-DE" sz="1600" dirty="0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430DA270-2789-4434-D29A-EA9BFB65F502}"/>
              </a:ext>
            </a:extLst>
          </p:cNvPr>
          <p:cNvSpPr/>
          <p:nvPr/>
        </p:nvSpPr>
        <p:spPr bwMode="auto">
          <a:xfrm>
            <a:off x="4261430" y="5030885"/>
            <a:ext cx="368489" cy="23542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7FD3C3B1-6258-C48A-0D24-2D57D7224BDF}"/>
              </a:ext>
            </a:extLst>
          </p:cNvPr>
          <p:cNvSpPr txBox="1"/>
          <p:nvPr/>
        </p:nvSpPr>
        <p:spPr>
          <a:xfrm>
            <a:off x="4339823" y="4853901"/>
            <a:ext cx="5179157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</a:pPr>
            <a:r>
              <a:rPr lang="de-DE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„(…) der Großteil der verfolgten Ziele der Strategie weiterhin nicht in ausreichendem Maße erreicht werden konnte (…)“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5CBF023F-A837-5374-B453-03158F60E534}"/>
              </a:ext>
            </a:extLst>
          </p:cNvPr>
          <p:cNvSpPr txBox="1"/>
          <p:nvPr/>
        </p:nvSpPr>
        <p:spPr>
          <a:xfrm>
            <a:off x="4769558" y="5684898"/>
            <a:ext cx="4749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„Die notwendige Trendwende beim Verlust der biologischen Vielfalt in Deutschland wurde noch nicht erreicht.“</a:t>
            </a:r>
            <a:endParaRPr lang="de-DE" sz="1400" dirty="0"/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715E5998-D975-49C3-8D8C-216255FB97E1}"/>
              </a:ext>
            </a:extLst>
          </p:cNvPr>
          <p:cNvSpPr/>
          <p:nvPr/>
        </p:nvSpPr>
        <p:spPr bwMode="auto">
          <a:xfrm>
            <a:off x="4261430" y="5823454"/>
            <a:ext cx="368489" cy="23542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13C06831-C0F6-586A-172C-1CF8242CD7E2}"/>
              </a:ext>
            </a:extLst>
          </p:cNvPr>
          <p:cNvSpPr txBox="1"/>
          <p:nvPr/>
        </p:nvSpPr>
        <p:spPr>
          <a:xfrm>
            <a:off x="4025082" y="2503000"/>
            <a:ext cx="462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/>
              <a:t>Rechenschaftsbericht 2021</a:t>
            </a:r>
          </a:p>
        </p:txBody>
      </p:sp>
    </p:spTree>
    <p:extLst>
      <p:ext uri="{BB962C8B-B14F-4D97-AF65-F5344CB8AC3E}">
        <p14:creationId xmlns:p14="http://schemas.microsoft.com/office/powerpoint/2010/main" val="184561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 animBg="1"/>
      <p:bldP spid="16" grpId="0"/>
      <p:bldP spid="17" grpId="0" animBg="1"/>
      <p:bldP spid="20" grpId="0"/>
      <p:bldP spid="21" grpId="0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3. Ausweitung der Schutzgebiete</a:t>
            </a:r>
            <a:endParaRPr lang="de-DE" dirty="0"/>
          </a:p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5D92B11-E29A-128A-2945-DCC24D78ADB5}"/>
              </a:ext>
            </a:extLst>
          </p:cNvPr>
          <p:cNvSpPr txBox="1"/>
          <p:nvPr/>
        </p:nvSpPr>
        <p:spPr>
          <a:xfrm>
            <a:off x="283142" y="1734700"/>
            <a:ext cx="852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Ausweitung der Schutzgebiete auf min. 30% der Landesfläche </a:t>
            </a:r>
            <a:r>
              <a:rPr lang="de-DE" sz="1800" dirty="0">
                <a:sym typeface="Wingdings" panose="05000000000000000000" pitchFamily="2" charset="2"/>
              </a:rPr>
              <a:t> aktuell ca. 13%</a:t>
            </a:r>
            <a:endParaRPr lang="de-DE" sz="1800" dirty="0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31DC1CEF-6D38-6324-6183-AB602A5CA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56" y="2300949"/>
            <a:ext cx="7020905" cy="364858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6A43029-8DFB-C0CD-9C44-0C47ED1F0E45}"/>
              </a:ext>
            </a:extLst>
          </p:cNvPr>
          <p:cNvSpPr txBox="1"/>
          <p:nvPr/>
        </p:nvSpPr>
        <p:spPr>
          <a:xfrm>
            <a:off x="835556" y="5990302"/>
            <a:ext cx="54014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https://www.stmuv.bayern.de/themen/naturschutz/schutzgebiete/index.htm</a:t>
            </a:r>
          </a:p>
        </p:txBody>
      </p:sp>
    </p:spTree>
    <p:extLst>
      <p:ext uri="{BB962C8B-B14F-4D97-AF65-F5344CB8AC3E}">
        <p14:creationId xmlns:p14="http://schemas.microsoft.com/office/powerpoint/2010/main" val="3934928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2C38A2D-AADF-7A65-AAAF-CAA761F21F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400" dirty="0"/>
              <a:t>Infos Schutzgebiete</a:t>
            </a:r>
          </a:p>
          <a:p>
            <a:endParaRPr lang="de-D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>
                <a:solidFill>
                  <a:schemeClr val="tx1"/>
                </a:solidFill>
              </a:rPr>
              <a:t>Integrativer vs. </a:t>
            </a:r>
            <a:r>
              <a:rPr lang="de-DE" b="0" dirty="0" err="1">
                <a:solidFill>
                  <a:schemeClr val="tx1"/>
                </a:solidFill>
              </a:rPr>
              <a:t>Separativer</a:t>
            </a:r>
            <a:r>
              <a:rPr lang="de-DE" b="0" dirty="0">
                <a:solidFill>
                  <a:schemeClr val="tx1"/>
                </a:solidFill>
              </a:rPr>
              <a:t> Naturschutz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>
                <a:solidFill>
                  <a:schemeClr val="tx1"/>
                </a:solidFill>
              </a:rPr>
              <a:t>Verbund an Schutzgebieten (Konnektivität)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Wandernde Arten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b="0" dirty="0">
                <a:solidFill>
                  <a:schemeClr val="tx1"/>
                </a:solidFill>
              </a:rPr>
              <a:t>Arten mit große</a:t>
            </a:r>
            <a:r>
              <a:rPr lang="de-DE" dirty="0"/>
              <a:t>m Revieranspruch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>
                <a:solidFill>
                  <a:schemeClr val="tx1"/>
                </a:solidFill>
              </a:rPr>
              <a:t>Unterschiedliche rechtliche Anforderungen an Schutzgebiete (Schutzniveau)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de-DE" dirty="0"/>
              <a:t>Managementpläne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b="0" dirty="0">
                <a:solidFill>
                  <a:schemeClr val="tx1"/>
                </a:solidFill>
              </a:rPr>
              <a:t>Artenschutz vs. Ökosystemansatz</a:t>
            </a: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80467162-28ED-6E3E-3A60-A9A12AEFCE84}"/>
              </a:ext>
            </a:extLst>
          </p:cNvPr>
          <p:cNvSpPr/>
          <p:nvPr/>
        </p:nvSpPr>
        <p:spPr bwMode="auto">
          <a:xfrm>
            <a:off x="796463" y="4464336"/>
            <a:ext cx="436728" cy="286603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7095C87-B619-8507-6447-663754761CD2}"/>
              </a:ext>
            </a:extLst>
          </p:cNvPr>
          <p:cNvSpPr txBox="1"/>
          <p:nvPr/>
        </p:nvSpPr>
        <p:spPr>
          <a:xfrm>
            <a:off x="1287782" y="4374256"/>
            <a:ext cx="732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IPCC: 30% Schutzgebiete einrichten, damit Ökosysteme resilient auf Klimaveränderungen reagieren können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1C8409E-86DB-F691-266B-222D3483D1A3}"/>
              </a:ext>
            </a:extLst>
          </p:cNvPr>
          <p:cNvSpPr txBox="1"/>
          <p:nvPr/>
        </p:nvSpPr>
        <p:spPr>
          <a:xfrm>
            <a:off x="1288576" y="5032114"/>
            <a:ext cx="732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EU-Parlament: 30% Schutzgebiete, weil Ziele im Bereich Biodiversität 2020 nicht erreicht wurden (ambitionierter werden)</a:t>
            </a:r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F5140499-910E-6829-943D-3F2B58488EFB}"/>
              </a:ext>
            </a:extLst>
          </p:cNvPr>
          <p:cNvSpPr/>
          <p:nvPr/>
        </p:nvSpPr>
        <p:spPr bwMode="auto">
          <a:xfrm>
            <a:off x="797257" y="5068676"/>
            <a:ext cx="436728" cy="286603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7C3085F-F044-1C13-9695-BD8A779CAE2B}"/>
              </a:ext>
            </a:extLst>
          </p:cNvPr>
          <p:cNvSpPr txBox="1"/>
          <p:nvPr/>
        </p:nvSpPr>
        <p:spPr>
          <a:xfrm>
            <a:off x="1233191" y="5668958"/>
            <a:ext cx="732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Renaturierung von Mooren könnte jährlich 35 Mio. CO2 Äquivalente einsparen (Freibauer et al. 2009) </a:t>
            </a:r>
            <a:r>
              <a:rPr lang="de-DE" sz="1800" dirty="0">
                <a:sym typeface="Wingdings" panose="05000000000000000000" pitchFamily="2" charset="2"/>
              </a:rPr>
              <a:t> ca. 5% der Gesamtemissionen</a:t>
            </a:r>
            <a:endParaRPr lang="de-DE" sz="1800" dirty="0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CACD600D-9479-5AA5-7A94-1E9134670DA1}"/>
              </a:ext>
            </a:extLst>
          </p:cNvPr>
          <p:cNvSpPr/>
          <p:nvPr/>
        </p:nvSpPr>
        <p:spPr bwMode="auto">
          <a:xfrm>
            <a:off x="741872" y="5705520"/>
            <a:ext cx="436728" cy="286603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rgbClr val="038A5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5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800" dirty="0"/>
              <a:t>4. Kommunale Pflichtaufgabe</a:t>
            </a:r>
            <a:endParaRPr lang="de-DE" dirty="0"/>
          </a:p>
          <a:p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8B80C18-6AC4-D001-9A37-CE0CCC0F79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3674" r="3267" b="2674"/>
          <a:stretch/>
        </p:blipFill>
        <p:spPr>
          <a:xfrm>
            <a:off x="7856461" y="96074"/>
            <a:ext cx="1913061" cy="189807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DD295CE-4E6A-C0E6-57A3-666EC7FE98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0" y="2084469"/>
            <a:ext cx="9655275" cy="3210861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042A56FC-2EAA-98C0-B3AC-84BB9D6D637C}"/>
              </a:ext>
            </a:extLst>
          </p:cNvPr>
          <p:cNvSpPr/>
          <p:nvPr/>
        </p:nvSpPr>
        <p:spPr bwMode="auto">
          <a:xfrm>
            <a:off x="2429301" y="3548418"/>
            <a:ext cx="5199798" cy="25930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310F820-3F02-C0ED-6AC1-66C10748444A}"/>
              </a:ext>
            </a:extLst>
          </p:cNvPr>
          <p:cNvSpPr/>
          <p:nvPr/>
        </p:nvSpPr>
        <p:spPr bwMode="auto">
          <a:xfrm>
            <a:off x="1199865" y="2653288"/>
            <a:ext cx="7312925" cy="25930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BFE04D9-9D0A-B002-3DD2-9B4229D46557}"/>
              </a:ext>
            </a:extLst>
          </p:cNvPr>
          <p:cNvSpPr/>
          <p:nvPr/>
        </p:nvSpPr>
        <p:spPr bwMode="auto">
          <a:xfrm>
            <a:off x="673290" y="2906767"/>
            <a:ext cx="3612108" cy="25930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B185CD9-8A98-1CC3-CBD9-2B59AD90BAEA}"/>
              </a:ext>
            </a:extLst>
          </p:cNvPr>
          <p:cNvSpPr txBox="1"/>
          <p:nvPr/>
        </p:nvSpPr>
        <p:spPr>
          <a:xfrm>
            <a:off x="1636294" y="5578529"/>
            <a:ext cx="7558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Nicht nur Belange berücksichtigen, sondern aktiv in diesem Bereich planen</a:t>
            </a: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F92CC1C9-AAB7-44DE-4953-50231B158237}"/>
              </a:ext>
            </a:extLst>
          </p:cNvPr>
          <p:cNvSpPr/>
          <p:nvPr/>
        </p:nvSpPr>
        <p:spPr bwMode="auto">
          <a:xfrm>
            <a:off x="1335809" y="5643349"/>
            <a:ext cx="300485" cy="208914"/>
          </a:xfrm>
          <a:prstGeom prst="rightArrow">
            <a:avLst/>
          </a:prstGeom>
          <a:solidFill>
            <a:srgbClr val="038A5E"/>
          </a:solidFill>
          <a:ln w="158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0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1_Standarddesign">
  <a:themeElements>
    <a:clrScheme name="Benutzerdefiniert 4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38A5E"/>
      </a:accent1>
      <a:accent2>
        <a:srgbClr val="CC162B"/>
      </a:accent2>
      <a:accent3>
        <a:srgbClr val="FFFFFF"/>
      </a:accent3>
      <a:accent4>
        <a:srgbClr val="45319B"/>
      </a:accent4>
      <a:accent5>
        <a:srgbClr val="6F6F6F"/>
      </a:accent5>
      <a:accent6>
        <a:srgbClr val="2D2DB9"/>
      </a:accent6>
      <a:hlink>
        <a:srgbClr val="038A5E"/>
      </a:hlink>
      <a:folHlink>
        <a:srgbClr val="038A5E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5875" cap="flat" cmpd="sng" algn="ctr">
          <a:solidFill>
            <a:srgbClr val="038A5E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noFill/>
        <a:ln w="158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618</Words>
  <Application>Microsoft Office PowerPoint</Application>
  <PresentationFormat>A4-Papier (210 x 297 mm)</PresentationFormat>
  <Paragraphs>76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Symbol</vt:lpstr>
      <vt:lpstr>Times New Roman</vt:lpstr>
      <vt:lpstr>Wingdings</vt:lpstr>
      <vt:lpstr>1_Standarddesign</vt:lpstr>
      <vt:lpstr>Biodiversität und Artenschutz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Intelligence</dc:title>
  <dc:creator>MuSe</dc:creator>
  <cp:lastModifiedBy>Thomas, Luca</cp:lastModifiedBy>
  <cp:revision>1903</cp:revision>
  <cp:lastPrinted>2018-02-06T17:38:02Z</cp:lastPrinted>
  <dcterms:created xsi:type="dcterms:W3CDTF">2000-09-05T08:36:45Z</dcterms:created>
  <dcterms:modified xsi:type="dcterms:W3CDTF">2023-02-27T18:50:01Z</dcterms:modified>
</cp:coreProperties>
</file>